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9" r:id="rId2"/>
    <p:sldId id="317" r:id="rId3"/>
    <p:sldId id="318" r:id="rId4"/>
    <p:sldId id="320" r:id="rId5"/>
    <p:sldId id="321" r:id="rId6"/>
    <p:sldId id="322" r:id="rId7"/>
    <p:sldId id="32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230C"/>
    <a:srgbClr val="1D1496"/>
    <a:srgbClr val="692AA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A6A17-8E72-4709-B2EB-524D869D35D5}" type="datetimeFigureOut">
              <a:rPr lang="zh-CN" altLang="en-US" smtClean="0"/>
              <a:pPr/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B479B-7C2D-43F5-BDD8-FE14A3C96E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015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28"/>
              <a:ext cx="5742" cy="1184"/>
              <a:chOff x="0" y="2"/>
              <a:chExt cx="5760" cy="1678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167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A6B2F-206F-4B5B-B56C-B9CE8962150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D4221-3E95-4C16-9BE9-9F113584122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lang="zh-CN" altLang="en-US" sz="2800" b="0" dirty="0" smtClean="0">
                <a:solidFill>
                  <a:srgbClr val="1D1496"/>
                </a:solidFill>
                <a:latin typeface="楷体_GB2312" pitchFamily="49" charset="-122"/>
                <a:ea typeface="楷体_GB2312" pitchFamily="49" charset="-122"/>
                <a:cs typeface="+mn-cs"/>
              </a:defRPr>
            </a:lvl2pPr>
            <a:lvl3pPr>
              <a:defRPr lang="zh-CN" altLang="en-US" sz="2600" dirty="0" smtClean="0">
                <a:solidFill>
                  <a:srgbClr val="692AA2"/>
                </a:solidFill>
                <a:latin typeface="楷体_GB2312" pitchFamily="49" charset="-122"/>
                <a:ea typeface="楷体_GB2312" pitchFamily="49" charset="-122"/>
              </a:defRPr>
            </a:lvl3pPr>
            <a:lvl4pPr>
              <a:defRPr lang="zh-CN" altLang="en-US" sz="2600" dirty="0" smtClean="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defRPr>
            </a:lvl4pPr>
            <a:lvl5pPr>
              <a:defRPr lang="zh-CN" altLang="en-US" sz="2400" dirty="0">
                <a:solidFill>
                  <a:srgbClr val="00B050"/>
                </a:solidFill>
                <a:latin typeface="楷体_GB2312" pitchFamily="49" charset="-122"/>
                <a:ea typeface="楷体_GB2312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DA8C0-41B4-45A0-8D62-5DAED5F9C1E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06CE8-7810-4188-B69A-D59D517C810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41E34-A5F4-4C75-A0C2-DF636D5FB51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1412C-3F7D-4262-8028-551518F5411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AEAF-C151-480C-962E-93C9FA7CF54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B02AF-77A9-473F-86A0-5756A0E901C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D1EA-C113-4C86-896D-C3DEF808462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E2369-FABF-484F-BEA0-5AD2AF66898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60"/>
            <a:ext cx="8610600" cy="496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D350B63-8B59-4F8A-93D3-3F038884A51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85720" y="357166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华文新魏" pitchFamily="2" charset="-122"/>
          <a:ea typeface="华文新魏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692AA2"/>
          </a:solidFill>
          <a:latin typeface="华文新魏" pitchFamily="2" charset="-122"/>
          <a:ea typeface="华文新魏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rgbClr val="00B050"/>
          </a:solidFill>
          <a:latin typeface="华文新魏" pitchFamily="2" charset="-122"/>
          <a:ea typeface="华文新魏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extLst/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3600" b="0" dirty="0" smtClean="0"/>
              <a:t>第十节 </a:t>
            </a:r>
            <a:r>
              <a:rPr lang="zh-CN" altLang="en-US" sz="3600" b="0" dirty="0" smtClean="0"/>
              <a:t> 脊柱</a:t>
            </a:r>
            <a:r>
              <a:rPr lang="zh-CN" altLang="en-US" sz="3600" b="0" dirty="0" smtClean="0"/>
              <a:t>四肢评估</a:t>
            </a:r>
            <a:endParaRPr lang="zh-CN" altLang="en-US" sz="3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评估内容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 sz="3600" dirty="0" smtClean="0"/>
              <a:t>脊柱</a:t>
            </a:r>
          </a:p>
          <a:p>
            <a:pPr lvl="1"/>
            <a:r>
              <a:rPr lang="zh-CN" altLang="en-US" sz="3200" dirty="0" smtClean="0"/>
              <a:t>弯曲度</a:t>
            </a:r>
          </a:p>
          <a:p>
            <a:pPr lvl="1"/>
            <a:r>
              <a:rPr lang="zh-CN" altLang="en-US" sz="3200" dirty="0" smtClean="0"/>
              <a:t>活动度</a:t>
            </a:r>
          </a:p>
          <a:p>
            <a:pPr lvl="1"/>
            <a:r>
              <a:rPr lang="zh-CN" altLang="en-US" sz="3200" dirty="0" smtClean="0"/>
              <a:t>压痛与叩痛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CN" altLang="en-US" sz="3600" dirty="0" smtClean="0"/>
              <a:t>四肢关节</a:t>
            </a:r>
          </a:p>
          <a:p>
            <a:pPr lvl="1"/>
            <a:r>
              <a:rPr lang="zh-CN" altLang="en-US" sz="3200" dirty="0" smtClean="0"/>
              <a:t>形态</a:t>
            </a:r>
          </a:p>
          <a:p>
            <a:pPr lvl="1"/>
            <a:r>
              <a:rPr lang="zh-CN" altLang="en-US" sz="3200" dirty="0" smtClean="0"/>
              <a:t>运动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宋体" pitchFamily="2" charset="-122"/>
              </a:rPr>
              <a:t>一、脊柱评估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half" idx="1"/>
          </p:nvPr>
        </p:nvSpPr>
        <p:spPr>
          <a:xfrm>
            <a:off x="304800" y="1214422"/>
            <a:ext cx="4695828" cy="5033978"/>
          </a:xfrm>
        </p:spPr>
        <p:txBody>
          <a:bodyPr/>
          <a:lstStyle/>
          <a:p>
            <a:pPr algn="just"/>
            <a:r>
              <a:rPr lang="zh-CN" altLang="en-US" sz="3000" dirty="0" smtClean="0">
                <a:latin typeface="宋体" pitchFamily="2" charset="-122"/>
              </a:rPr>
              <a:t>脊柱的弯曲度</a:t>
            </a:r>
            <a:endParaRPr lang="en-US" altLang="zh-CN" sz="3000" dirty="0" smtClean="0"/>
          </a:p>
          <a:p>
            <a:pPr lvl="1" algn="just"/>
            <a:r>
              <a:rPr lang="zh-CN" altLang="en-US" sz="2800" dirty="0" smtClean="0"/>
              <a:t>正常人</a:t>
            </a:r>
          </a:p>
          <a:p>
            <a:pPr lvl="2" algn="just"/>
            <a:r>
              <a:rPr sz="2400" dirty="0">
                <a:latin typeface="宋体" pitchFamily="2" charset="-122"/>
              </a:rPr>
              <a:t>侧面观</a:t>
            </a:r>
          </a:p>
          <a:p>
            <a:pPr lvl="3" algn="just"/>
            <a:r>
              <a:rPr sz="2000" dirty="0">
                <a:latin typeface="宋体" pitchFamily="2" charset="-122"/>
              </a:rPr>
              <a:t>脊柱有四个弯曲，呈</a:t>
            </a:r>
            <a:r>
              <a:rPr lang="en-US" altLang="zh-CN" sz="2000" dirty="0">
                <a:latin typeface="宋体" pitchFamily="2" charset="-122"/>
              </a:rPr>
              <a:t>S</a:t>
            </a:r>
            <a:r>
              <a:rPr sz="2000" dirty="0">
                <a:latin typeface="宋体" pitchFamily="2" charset="-122"/>
              </a:rPr>
              <a:t>型</a:t>
            </a:r>
          </a:p>
          <a:p>
            <a:pPr lvl="3" algn="just">
              <a:buFont typeface="Wingdings" pitchFamily="2" charset="2"/>
              <a:buNone/>
            </a:pPr>
            <a:r>
              <a:rPr lang="en-US" altLang="zh-CN" sz="2000" dirty="0">
                <a:latin typeface="MS Sans Serif"/>
              </a:rPr>
              <a:t>——</a:t>
            </a:r>
            <a:r>
              <a:rPr sz="2000" dirty="0">
                <a:latin typeface="宋体" pitchFamily="2" charset="-122"/>
              </a:rPr>
              <a:t>生理弯曲</a:t>
            </a:r>
          </a:p>
          <a:p>
            <a:pPr lvl="2" algn="just"/>
            <a:r>
              <a:rPr sz="2400" dirty="0">
                <a:latin typeface="宋体" pitchFamily="2" charset="-122"/>
              </a:rPr>
              <a:t>后面观</a:t>
            </a:r>
          </a:p>
          <a:p>
            <a:pPr lvl="3" algn="just"/>
            <a:r>
              <a:rPr sz="2000" dirty="0">
                <a:latin typeface="宋体" pitchFamily="2" charset="-122"/>
              </a:rPr>
              <a:t>无侧弯</a:t>
            </a:r>
          </a:p>
          <a:p>
            <a:endParaRPr lang="zh-CN" altLang="en-US" sz="3200" dirty="0"/>
          </a:p>
        </p:txBody>
      </p:sp>
      <p:sp>
        <p:nvSpPr>
          <p:cNvPr id="9" name="内容占位符 8"/>
          <p:cNvSpPr>
            <a:spLocks noGrp="1"/>
          </p:cNvSpPr>
          <p:nvPr>
            <p:ph sz="half" idx="2"/>
          </p:nvPr>
        </p:nvSpPr>
        <p:spPr>
          <a:xfrm>
            <a:off x="4686300" y="1752608"/>
            <a:ext cx="4229100" cy="4391036"/>
          </a:xfrm>
        </p:spPr>
        <p:txBody>
          <a:bodyPr/>
          <a:lstStyle/>
          <a:p>
            <a:pPr lvl="1"/>
            <a:r>
              <a:rPr lang="zh-CN" altLang="en-US" sz="2800" dirty="0" smtClean="0"/>
              <a:t>病理性弯曲</a:t>
            </a:r>
          </a:p>
          <a:p>
            <a:pPr lvl="2"/>
            <a:r>
              <a:rPr lang="zh-CN" altLang="en-US" sz="2400" dirty="0" smtClean="0"/>
              <a:t>脊柱后凸</a:t>
            </a:r>
          </a:p>
          <a:p>
            <a:pPr lvl="2"/>
            <a:r>
              <a:rPr lang="zh-CN" altLang="en-US" sz="2400" dirty="0" smtClean="0"/>
              <a:t>脊柱前凸</a:t>
            </a:r>
          </a:p>
          <a:p>
            <a:pPr lvl="2"/>
            <a:r>
              <a:rPr lang="zh-CN" altLang="en-US" sz="2400" dirty="0" smtClean="0"/>
              <a:t>脊柱侧凸</a:t>
            </a:r>
          </a:p>
          <a:p>
            <a:endParaRPr lang="zh-CN" altLang="en-US" sz="3200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8" name="Picture 1028" descr="D:\sun\教学\评估\图片\扫描图\其他\生理弯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4429132"/>
            <a:ext cx="1203511" cy="1250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暴风截屏2011061202264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28926" y="4429132"/>
            <a:ext cx="1190494" cy="114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28" descr="D:\sun\教学\评估\图片\录相图\其它\脊柱侧突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4143380"/>
            <a:ext cx="1357322" cy="1147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072198" y="535782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脊柱侧凸</a:t>
            </a:r>
            <a:endParaRPr lang="zh-CN" altLang="en-US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宋体" pitchFamily="2" charset="-122"/>
              </a:rPr>
              <a:t>一、脊柱评估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latin typeface="宋体" pitchFamily="2" charset="-122"/>
              </a:rPr>
              <a:t>脊柱活动度</a:t>
            </a:r>
            <a:endParaRPr lang="en-US" altLang="zh-CN" dirty="0" smtClean="0">
              <a:latin typeface="宋体" pitchFamily="2" charset="-122"/>
            </a:endParaRPr>
          </a:p>
          <a:p>
            <a:pPr lvl="1" algn="just">
              <a:lnSpc>
                <a:spcPct val="90000"/>
              </a:lnSpc>
            </a:pPr>
            <a:r>
              <a:rPr lang="zh-CN" altLang="en-US" dirty="0" smtClean="0"/>
              <a:t>颈椎     </a:t>
            </a:r>
          </a:p>
          <a:p>
            <a:pPr lvl="2" algn="just">
              <a:lnSpc>
                <a:spcPct val="90000"/>
              </a:lnSpc>
            </a:pPr>
            <a:r>
              <a:rPr sz="2800" dirty="0"/>
              <a:t>前屈</a:t>
            </a:r>
          </a:p>
          <a:p>
            <a:pPr lvl="2" algn="just">
              <a:lnSpc>
                <a:spcPct val="90000"/>
              </a:lnSpc>
            </a:pPr>
            <a:r>
              <a:rPr sz="2800" dirty="0"/>
              <a:t>后伸</a:t>
            </a:r>
          </a:p>
          <a:p>
            <a:pPr lvl="2" algn="just">
              <a:lnSpc>
                <a:spcPct val="90000"/>
              </a:lnSpc>
            </a:pPr>
            <a:r>
              <a:rPr sz="2800" dirty="0" smtClean="0"/>
              <a:t>左右侧屈</a:t>
            </a:r>
            <a:endParaRPr lang="en-US" sz="2800" dirty="0" smtClean="0"/>
          </a:p>
          <a:p>
            <a:pPr lvl="1" algn="just"/>
            <a:r>
              <a:rPr lang="zh-CN" altLang="en-US" dirty="0" smtClean="0"/>
              <a:t>腰椎     </a:t>
            </a:r>
          </a:p>
          <a:p>
            <a:pPr lvl="2" algn="just"/>
            <a:r>
              <a:rPr sz="2800" dirty="0"/>
              <a:t>前屈</a:t>
            </a:r>
          </a:p>
          <a:p>
            <a:pPr lvl="2" algn="just"/>
            <a:r>
              <a:rPr sz="2800" dirty="0"/>
              <a:t>后伸</a:t>
            </a:r>
          </a:p>
          <a:p>
            <a:pPr lvl="2" algn="just"/>
            <a:r>
              <a:rPr sz="2800" dirty="0" smtClean="0"/>
              <a:t>左右弯曲</a:t>
            </a:r>
            <a:endParaRPr lang="en-US" sz="2800" dirty="0" smtClean="0"/>
          </a:p>
          <a:p>
            <a:pPr lvl="2" algn="just"/>
            <a:r>
              <a:rPr sz="2800" dirty="0" smtClean="0"/>
              <a:t>旋转</a:t>
            </a:r>
            <a:endParaRPr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3585097" y="1785926"/>
            <a:ext cx="2969704" cy="857256"/>
            <a:chOff x="3585097" y="1785926"/>
            <a:chExt cx="2969704" cy="857256"/>
          </a:xfrm>
        </p:grpSpPr>
        <p:pic>
          <p:nvPicPr>
            <p:cNvPr id="6" name="Picture 13" descr="D:\sun\教学\评估\图片\扫描图\颈部\颈部前屈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85097" y="1785926"/>
              <a:ext cx="896944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4" descr="D:\sun\教学\评估\图片\扫描图\颈部\颈部后仰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15008" y="1785926"/>
              <a:ext cx="839793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5" descr="D:\sun\教学\评估\图片\扫描图\颈部\颈部侧弯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43438" y="1785926"/>
              <a:ext cx="908850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" name="组合 12"/>
          <p:cNvGrpSpPr/>
          <p:nvPr/>
        </p:nvGrpSpPr>
        <p:grpSpPr>
          <a:xfrm>
            <a:off x="3500430" y="3429000"/>
            <a:ext cx="3813070" cy="2235867"/>
            <a:chOff x="3857620" y="3500438"/>
            <a:chExt cx="3813070" cy="2235867"/>
          </a:xfrm>
        </p:grpSpPr>
        <p:pic>
          <p:nvPicPr>
            <p:cNvPr id="2050" name="Picture 2" descr="DSC00846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4857752" y="3500438"/>
              <a:ext cx="1590907" cy="978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6" descr="D:\sun\教学\评估\图片\扫描图\其他\腰椎活动度1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857620" y="4701514"/>
              <a:ext cx="1053962" cy="1021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7" descr="D:\sun\教学\评估\图片\扫描图\其他\腰椎活动度3.jp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148196" y="4714884"/>
              <a:ext cx="1106389" cy="1021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8" descr="D:\sun\教学\评估\图片\扫描图\其他\腰椎活动度2.jp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576956" y="4714884"/>
              <a:ext cx="1093734" cy="1021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宋体" pitchFamily="2" charset="-122"/>
              </a:rPr>
              <a:t>一、脊柱评估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214422"/>
            <a:ext cx="4838704" cy="5033978"/>
          </a:xfrm>
        </p:spPr>
        <p:txBody>
          <a:bodyPr/>
          <a:lstStyle/>
          <a:p>
            <a:r>
              <a:rPr lang="zh-CN" altLang="en-US" sz="3200" dirty="0" smtClean="0"/>
              <a:t>脊柱压痛与叩击痛</a:t>
            </a:r>
            <a:endParaRPr lang="en-US" altLang="zh-CN" sz="3200" dirty="0" smtClean="0"/>
          </a:p>
          <a:p>
            <a:pPr lvl="1"/>
            <a:r>
              <a:rPr lang="zh-CN" altLang="en-US" sz="2800" dirty="0" smtClean="0"/>
              <a:t>压痛检查</a:t>
            </a:r>
          </a:p>
          <a:p>
            <a:pPr>
              <a:buNone/>
            </a:pPr>
            <a:endParaRPr lang="zh-CN" altLang="en-US" sz="3200" dirty="0"/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</p:nvPr>
        </p:nvSpPr>
        <p:spPr>
          <a:xfrm>
            <a:off x="4286248" y="1714488"/>
            <a:ext cx="4229100" cy="4533912"/>
          </a:xfrm>
        </p:spPr>
        <p:txBody>
          <a:bodyPr/>
          <a:lstStyle/>
          <a:p>
            <a:pPr lvl="1" algn="just"/>
            <a:r>
              <a:rPr lang="zh-CN" altLang="en-US" sz="3200" dirty="0" smtClean="0"/>
              <a:t>叩击痛检查</a:t>
            </a:r>
            <a:endParaRPr lang="zh-CN" altLang="en-US" sz="3200" dirty="0" smtClean="0">
              <a:ea typeface="楷体_GB2312" pitchFamily="49" charset="-122"/>
            </a:endParaRPr>
          </a:p>
          <a:p>
            <a:pPr lvl="2" algn="just"/>
            <a:r>
              <a:rPr lang="zh-CN" altLang="en-US" sz="2800" dirty="0" smtClean="0"/>
              <a:t>直接叩诊法</a:t>
            </a:r>
            <a:endParaRPr lang="zh-CN" altLang="en-US" sz="2800" dirty="0" smtClean="0">
              <a:ea typeface="楷体_GB2312" pitchFamily="49" charset="-122"/>
            </a:endParaRPr>
          </a:p>
          <a:p>
            <a:pPr lvl="2" algn="just"/>
            <a:r>
              <a:rPr lang="zh-CN" altLang="en-US" sz="2800" dirty="0" smtClean="0"/>
              <a:t>间接叩诊法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7" name="Picture 11" descr="3-33 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0166" y="2714620"/>
            <a:ext cx="1239425" cy="110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暴风截屏2011061202472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8" y="3857628"/>
            <a:ext cx="1062498" cy="1130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暴风截屏2011061202492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768" y="3786190"/>
            <a:ext cx="1045419" cy="1149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715008" y="5072074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直接叩击痛</a:t>
            </a:r>
            <a:endParaRPr lang="zh-CN" alt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143768" y="5072074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间接叩击痛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二、四肢与关节评估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zh-CN" altLang="en-US" dirty="0" smtClean="0"/>
              <a:t>形态</a:t>
            </a:r>
            <a:endParaRPr lang="en-US" altLang="zh-CN" dirty="0" smtClean="0"/>
          </a:p>
          <a:p>
            <a:pPr lvl="1" algn="just"/>
            <a:r>
              <a:rPr lang="zh-CN" altLang="en-US" dirty="0" smtClean="0"/>
              <a:t>常见异常</a:t>
            </a:r>
          </a:p>
          <a:p>
            <a:pPr lvl="2" algn="just"/>
            <a:r>
              <a:rPr dirty="0"/>
              <a:t>杵状指（趾）</a:t>
            </a:r>
            <a:endParaRPr dirty="0">
              <a:ea typeface="楷体_GB2312" pitchFamily="49" charset="-122"/>
            </a:endParaRPr>
          </a:p>
          <a:p>
            <a:pPr lvl="2" algn="just"/>
            <a:r>
              <a:rPr dirty="0"/>
              <a:t>匙状指（趾）</a:t>
            </a:r>
            <a:endParaRPr dirty="0">
              <a:ea typeface="楷体_GB2312" pitchFamily="49" charset="-122"/>
            </a:endParaRPr>
          </a:p>
          <a:p>
            <a:pPr lvl="2" algn="just"/>
            <a:r>
              <a:rPr dirty="0"/>
              <a:t>关节畸形</a:t>
            </a:r>
          </a:p>
          <a:p>
            <a:pPr lvl="2" algn="just"/>
            <a:r>
              <a:rPr dirty="0" smtClean="0"/>
              <a:t>肌肉萎缩</a:t>
            </a:r>
            <a:endParaRPr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4643438" y="1714488"/>
            <a:ext cx="4250494" cy="3624702"/>
            <a:chOff x="4643438" y="1714488"/>
            <a:chExt cx="4250494" cy="3624702"/>
          </a:xfrm>
        </p:grpSpPr>
        <p:pic>
          <p:nvPicPr>
            <p:cNvPr id="7" name="Picture 4" descr="D:\sun\教学\评估\图片\扫描图\其他\杵状指.gif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929322" y="1714488"/>
              <a:ext cx="822955" cy="979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5" descr="D:\sun\教学\评估\录象\杵状指2.jp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4643438" y="1785926"/>
              <a:ext cx="1155303" cy="873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6" descr="D:\sun\教学\评估\录象\匙状指3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7143768" y="1857364"/>
              <a:ext cx="942010" cy="807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7" descr="D:\sun\教学\评估\录象\膝内翻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215206" y="3500438"/>
              <a:ext cx="835090" cy="1293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8" descr="D:\wanghan\图片\脊柱、四肢和神经\鹅颈畸形.BMP"/>
            <p:cNvPicPr>
              <a:picLocks noChangeAspect="1" noChangeArrowheads="1"/>
            </p:cNvPicPr>
            <p:nvPr/>
          </p:nvPicPr>
          <p:blipFill>
            <a:blip r:embed="rId6"/>
            <a:srcRect l="6066" t="5556" r="12097" b="11109"/>
            <a:stretch>
              <a:fillRect/>
            </a:stretch>
          </p:blipFill>
          <p:spPr bwMode="auto">
            <a:xfrm>
              <a:off x="4929190" y="3857628"/>
              <a:ext cx="1114433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5143504" y="2786058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/>
                <a:t>杵状指</a:t>
              </a:r>
              <a:endParaRPr lang="zh-CN" altLang="en-US" sz="16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95299" y="2714620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/>
                <a:t>匙状指</a:t>
              </a:r>
              <a:endParaRPr lang="zh-CN" altLang="en-US" sz="16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857752" y="4857760"/>
              <a:ext cx="12105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/>
                <a:t>指关节畸形</a:t>
              </a:r>
              <a:endParaRPr lang="zh-CN" altLang="en-US" sz="16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702306" y="5000636"/>
              <a:ext cx="219162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/>
                <a:t>膝关节畸形</a:t>
              </a:r>
              <a:r>
                <a:rPr lang="zh-CN" altLang="en-US" sz="1600" smtClean="0"/>
                <a:t>（</a:t>
              </a:r>
              <a:r>
                <a:rPr lang="en-US" altLang="zh-CN" sz="1600" dirty="0" smtClean="0"/>
                <a:t>O</a:t>
              </a:r>
              <a:r>
                <a:rPr lang="zh-CN" altLang="en-US" sz="1600" dirty="0" smtClean="0"/>
                <a:t>形腿）</a:t>
              </a:r>
              <a:endParaRPr lang="zh-CN" altLang="en-US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二、四肢与关节评估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zh-CN" altLang="en-US" dirty="0" smtClean="0"/>
              <a:t>运动</a:t>
            </a:r>
          </a:p>
          <a:p>
            <a:pPr lvl="1" algn="just"/>
            <a:r>
              <a:rPr dirty="0" smtClean="0"/>
              <a:t>运动受限 </a:t>
            </a:r>
            <a:endParaRPr lang="en-US" dirty="0" smtClean="0"/>
          </a:p>
          <a:p>
            <a:pPr lvl="2" algn="just"/>
            <a:r>
              <a:rPr dirty="0" smtClean="0"/>
              <a:t>神经肌肉损害</a:t>
            </a:r>
            <a:endParaRPr dirty="0"/>
          </a:p>
          <a:p>
            <a:pPr lvl="2" algn="just"/>
            <a:r>
              <a:rPr dirty="0" smtClean="0"/>
              <a:t>关节损害</a:t>
            </a:r>
            <a:endParaRPr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6" name="Picture 7" descr="D:\sun\教学\评估\图片\扫描图\其他\关节活动范围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57818" y="1928802"/>
            <a:ext cx="952495" cy="95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D:\sun\教学\评估\图片\扫描图\其他\指关节活动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9058" y="3271935"/>
            <a:ext cx="1173883" cy="871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D:\sun\教学\评估\图片\扫描图\脊柱四肢\指关节活动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3214686"/>
            <a:ext cx="1017365" cy="92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D:\sun\教学\评估\图片\扫描图\脊柱四肢\指关节活动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2264" y="3286124"/>
            <a:ext cx="1134753" cy="874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143504" y="428625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关节活动范围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</TotalTime>
  <Pages>0</Pages>
  <Words>137</Words>
  <Characters>0</Characters>
  <Application>Microsoft Office PowerPoint</Application>
  <DocSecurity>0</DocSecurity>
  <PresentationFormat>全屏显示(4:3)</PresentationFormat>
  <Lines>0</Lines>
  <Paragraphs>64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课件模板</vt:lpstr>
      <vt:lpstr>第十节  脊柱四肢评估</vt:lpstr>
      <vt:lpstr>评估内容</vt:lpstr>
      <vt:lpstr>一、脊柱评估</vt:lpstr>
      <vt:lpstr>一、脊柱评估</vt:lpstr>
      <vt:lpstr>一、脊柱评估</vt:lpstr>
      <vt:lpstr>二、四肢与关节评估</vt:lpstr>
      <vt:lpstr>二、四肢与关节评估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42</cp:revision>
  <cp:lastPrinted>1899-12-30T00:00:00Z</cp:lastPrinted>
  <dcterms:created xsi:type="dcterms:W3CDTF">2008-12-16T07:41:38Z</dcterms:created>
  <dcterms:modified xsi:type="dcterms:W3CDTF">2015-12-11T02:12:58Z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